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67" r:id="rId3"/>
    <p:sldId id="433" r:id="rId4"/>
    <p:sldId id="437" r:id="rId5"/>
    <p:sldId id="436" r:id="rId6"/>
    <p:sldId id="468" r:id="rId7"/>
    <p:sldId id="493" r:id="rId8"/>
    <p:sldId id="450" r:id="rId9"/>
    <p:sldId id="449" r:id="rId10"/>
    <p:sldId id="451" r:id="rId11"/>
    <p:sldId id="469" r:id="rId12"/>
    <p:sldId id="486" r:id="rId13"/>
    <p:sldId id="348" r:id="rId14"/>
    <p:sldId id="480" r:id="rId15"/>
    <p:sldId id="504" r:id="rId16"/>
    <p:sldId id="479" r:id="rId17"/>
    <p:sldId id="470" r:id="rId18"/>
    <p:sldId id="445" r:id="rId19"/>
    <p:sldId id="481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09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36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2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8.xml"/><Relationship Id="rId4" Type="http://schemas.openxmlformats.org/officeDocument/2006/relationships/image" Target="../media/image28.png"/><Relationship Id="rId3" Type="http://schemas.openxmlformats.org/officeDocument/2006/relationships/image" Target="../media/image20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9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3.xml"/><Relationship Id="rId4" Type="http://schemas.openxmlformats.org/officeDocument/2006/relationships/image" Target="../media/image31.jpe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20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70" y="2235185"/>
            <a:ext cx="9144000" cy="2386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xiānɡjiāo duōshǎo qián yì jīn？ </a:t>
            </a:r>
            <a:b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  香  蕉   多 少   钱   一  斤？ </a:t>
            </a:r>
            <a:b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b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Lesson 6 </a:t>
            </a:r>
            <a:r>
              <a:rPr lang="en-US" altLang="zh-CN" sz="311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How much is half a kilogram of bananas?</a:t>
            </a:r>
            <a:br>
              <a:rPr lang="en-US" altLang="zh-CN" sz="3110" b="1"/>
            </a:br>
            <a:r>
              <a:rPr lang="zh-CN" altLang="en-US" sz="222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         </a:t>
            </a:r>
            <a:r>
              <a:rPr lang="ja-JP" altLang="en-US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ja-JP" altLang="en-US" sz="22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9755" y="0"/>
            <a:ext cx="1452245" cy="962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908675"/>
            <a:ext cx="949325" cy="94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补充词语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Supplementary Vocabulary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5" name="6-10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94010" y="878840"/>
            <a:ext cx="495300" cy="495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063" r="5074"/>
          <a:stretch>
            <a:fillRect/>
          </a:stretch>
        </p:blipFill>
        <p:spPr>
          <a:xfrm>
            <a:off x="3131820" y="149225"/>
            <a:ext cx="7412990" cy="63849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0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78765" y="0"/>
            <a:ext cx="5161280" cy="258889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……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多少钱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 measure word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en-US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measure word +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多少钱？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en-US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60000"/>
              </a:lnSpc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en-US" altLang="zh-CN"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zěnmemài</a:t>
            </a:r>
            <a:r>
              <a:rPr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r>
              <a:rPr lang="en-US" altLang="zh-CN"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9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…… 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怎么卖？</a:t>
            </a:r>
            <a:r>
              <a:rPr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zh-CN" sz="19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0195" y="1602105"/>
            <a:ext cx="9343390" cy="506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6385" y="236855"/>
            <a:ext cx="6696075" cy="6534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2611" r="42265" b="32899"/>
          <a:stretch>
            <a:fillRect/>
          </a:stretch>
        </p:blipFill>
        <p:spPr>
          <a:xfrm>
            <a:off x="5534660" y="2352040"/>
            <a:ext cx="5974080" cy="4492625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44122" b="76447"/>
          <a:stretch>
            <a:fillRect/>
          </a:stretch>
        </p:blipFill>
        <p:spPr>
          <a:xfrm>
            <a:off x="2758440" y="80645"/>
            <a:ext cx="5558790" cy="2286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1465" y="804545"/>
            <a:ext cx="1595120" cy="20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你想买什么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96785" y="2573020"/>
            <a:ext cx="2055495" cy="20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苹果多少钱一斤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37683" y="4271162"/>
            <a:ext cx="1380141" cy="1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香蕉呢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74990" y="5941695"/>
            <a:ext cx="833120" cy="35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苹果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20325" y="5941695"/>
            <a:ext cx="87693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香蕉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6387" t="4577" r="19" b="22709"/>
          <a:stretch>
            <a:fillRect/>
          </a:stretch>
        </p:blipFill>
        <p:spPr>
          <a:xfrm>
            <a:off x="5692140" y="120015"/>
            <a:ext cx="3928110" cy="639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t="65756" r="44846"/>
          <a:stretch>
            <a:fillRect/>
          </a:stretch>
        </p:blipFill>
        <p:spPr>
          <a:xfrm>
            <a:off x="706120" y="0"/>
            <a:ext cx="4658360" cy="28225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99285" y="803275"/>
            <a:ext cx="1380141" cy="1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rgbClr val="FF0000"/>
                </a:solidFill>
              </a:rPr>
              <a:t>20</a:t>
            </a:r>
            <a:r>
              <a:rPr lang="zh-CN" altLang="en-US" sz="2000">
                <a:solidFill>
                  <a:srgbClr val="FF0000"/>
                </a:solidFill>
              </a:rPr>
              <a:t>块钱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37043" y="4183532"/>
            <a:ext cx="1380141" cy="1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你</a:t>
            </a:r>
            <a:r>
              <a:rPr lang="zh-CN" altLang="en-US" sz="2000">
                <a:solidFill>
                  <a:srgbClr val="FF0000"/>
                </a:solidFill>
              </a:rPr>
              <a:t>要多少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79077" y="4995208"/>
            <a:ext cx="573594" cy="10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要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1970" y="2004060"/>
            <a:ext cx="1595120" cy="20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一共四十块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37325" y="1091565"/>
            <a:ext cx="1595120" cy="20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</a:rPr>
              <a:t>你要哪种</a:t>
            </a:r>
            <a:endParaRPr lang="zh-CN" altLang="en-US" sz="2000">
              <a:solidFill>
                <a:srgbClr val="FF0000"/>
              </a:solidFill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3455" y="4361180"/>
            <a:ext cx="2727960" cy="18783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570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连词成句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1600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Rearrange and make sentences</a:t>
              </a:r>
              <a:endParaRPr lang="en-US" altLang="zh-CN" sz="16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215" y="474980"/>
            <a:ext cx="7680325" cy="2954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106545"/>
            <a:ext cx="8409940" cy="19608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06640" y="999490"/>
            <a:ext cx="2425065" cy="336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这台电脑多少钱？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23710" y="1990090"/>
            <a:ext cx="2547620" cy="336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我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买香蕉。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0510" y="3530600"/>
            <a:ext cx="502729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我想再买一本汉语书。</a:t>
            </a:r>
            <a:endParaRPr lang="zh-CN" altLang="en-US" sz="28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42175" y="4225290"/>
            <a:ext cx="2425065" cy="336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你要哪种面包？</a:t>
            </a:r>
            <a:endParaRPr lang="zh-CN" altLang="en-US" sz="28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30755" y="6306820"/>
            <a:ext cx="6339840" cy="33655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>
                <a:solidFill>
                  <a:srgbClr val="FF0000"/>
                </a:solidFill>
              </a:rPr>
              <a:t>   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</a:t>
            </a:r>
            <a:r>
              <a:rPr lang="en-US" altLang="zh-CN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部</a:t>
            </a:r>
            <a:r>
              <a:rPr lang="en-US" altLang="zh-CN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电子词典</a:t>
            </a:r>
            <a:r>
              <a:rPr lang="en-US" altLang="zh-CN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一千二百九十</a:t>
            </a:r>
            <a:r>
              <a:rPr lang="en-US" altLang="zh-CN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块钱。</a:t>
            </a:r>
            <a:endParaRPr lang="zh-CN" altLang="en-US" sz="28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ldLvl="0" animBg="1"/>
      <p:bldP spid="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5704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连词成句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sz="1600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Rearrange and make sentences</a:t>
              </a:r>
              <a:endParaRPr lang="en-US" altLang="zh-CN" sz="16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0" y="688340"/>
            <a:ext cx="7299325" cy="2807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3051" r="22572"/>
          <a:stretch>
            <a:fillRect/>
          </a:stretch>
        </p:blipFill>
        <p:spPr>
          <a:xfrm>
            <a:off x="2419350" y="3748405"/>
            <a:ext cx="7878445" cy="2299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3084195"/>
            <a:ext cx="5886450" cy="332105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5886450" y="0"/>
            <a:ext cx="6305550" cy="3978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马 丁： 请  问，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多 少 钱  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？ </a:t>
            </a:r>
            <a:endParaRPr lang="zh-CN" altLang="en-US" sz="240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营 业 员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 </a:t>
            </a:r>
            <a:endParaRPr lang="zh-CN" altLang="en-US" sz="240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马丁： 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？ </a:t>
            </a:r>
            <a:endParaRPr lang="zh-CN" altLang="en-US" sz="240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营 业 员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  您  买  多 少？ </a:t>
            </a:r>
            <a:endParaRPr lang="zh-CN" altLang="en-US" sz="240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马丁：  我 买 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 再 买 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  一 共   多 少  钱？ </a:t>
            </a:r>
            <a:endParaRPr lang="zh-CN" altLang="en-US" sz="240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400">
                <a:solidFill>
                  <a:srgbClr val="FF000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营 业 员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 一 共  </a:t>
            </a:r>
            <a:r>
              <a:rPr lang="en-US" altLang="zh-CN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lang="zh-CN" altLang="en-US" sz="240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r>
              <a:rPr lang="zh-CN" altLang="en-US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48510" y="977265"/>
            <a:ext cx="6657975" cy="42183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ym typeface="+mn-ea"/>
              </a:rPr>
              <a:t>   </a:t>
            </a:r>
            <a:endParaRPr lang="en-US" altLang="zh-CN" sz="2000" strike="noStrike" noProof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香  蕉：banana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jīn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斤：unit of weight(=1/2kilogram)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pínɡɡuǒ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苹 果:apple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zài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再:once more,again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one more time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máo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毛: a fractional money unit in China (1/10 yuan)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6-8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45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09530" y="97726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14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512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br>
              <a:rPr lang="zh-CN" altLang="zh-CN" dirty="0"/>
            </a:br>
            <a:endParaRPr lang="zh-CN" altLang="zh-CN" dirty="0"/>
          </a:p>
        </p:txBody>
      </p:sp>
      <p:grpSp>
        <p:nvGrpSpPr>
          <p:cNvPr id="4" name="组合 1"/>
          <p:cNvGrpSpPr/>
          <p:nvPr/>
        </p:nvGrpSpPr>
        <p:grpSpPr>
          <a:xfrm>
            <a:off x="-163830" y="364490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82540" y="1762125"/>
            <a:ext cx="5335270" cy="3476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yìjīn xiānɡjiāo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斤   香  蕉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(half a kilo of bananas)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yìjīn pínɡɡuǒ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斤  苹 果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(half a kilo of  apples)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yìɡōnɡjīn xiānɡjiāo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公 斤   香  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(a kilo of bananas)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yìɡōnɡjīn pínɡɡuǒ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公 斤  苹 果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(a kilo of  apples)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4375" y="1389380"/>
            <a:ext cx="3098165" cy="3940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indent="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noProof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香  蕉：banana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pínɡɡuǒ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苹 果:apple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jīn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斤：half a kilo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ɡōnɡjīn </a:t>
            </a:r>
            <a:endParaRPr lang="en-US" altLang="zh-CN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公斤: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 kilo  </a:t>
            </a:r>
            <a:endParaRPr lang="zh-CN" altLang="en-US"/>
          </a:p>
        </p:txBody>
      </p:sp>
      <p:pic>
        <p:nvPicPr>
          <p:cNvPr id="5" name="图片 4" descr="35fa9bb3beb4cc5b1121a426559f038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805" y="182880"/>
            <a:ext cx="1827530" cy="1396365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2153920"/>
            <a:ext cx="1640840" cy="1640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4186555"/>
            <a:ext cx="1574800" cy="157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"/>
          <p:cNvGrpSpPr/>
          <p:nvPr/>
        </p:nvGrpSpPr>
        <p:grpSpPr>
          <a:xfrm>
            <a:off x="-211455" y="80645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92480" y="2853055"/>
            <a:ext cx="7821930" cy="21405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yìjīn xiānɡjiāo， zài mǎi liǎnɡjīn pínɡɡuǒ。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买  一斤 香  蕉，</a:t>
            </a:r>
            <a:r>
              <a:rPr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再 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买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两 斤   苹 果。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yìjīn pínɡɡuǒ，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zài yào yíɡè miànbāo。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要  一 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斤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果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再  </a:t>
            </a:r>
            <a:r>
              <a:rPr sz="24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要</a:t>
            </a:r>
            <a:r>
              <a:rPr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一个  面 包。 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9720" y="640715"/>
            <a:ext cx="376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zài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再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:once more,again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015" y="640715"/>
            <a:ext cx="2212340" cy="2212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91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0" y="3152140"/>
            <a:ext cx="1218565" cy="1084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2545" y="3199765"/>
            <a:ext cx="1036320" cy="1036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2825750" y="4236720"/>
            <a:ext cx="6271895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 fontAlgn="base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pínɡɡuǒ</a:t>
            </a:r>
            <a:r>
              <a:rPr lang="zh-CN" altLang="en-US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xīɡuā        júzi  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</a:t>
            </a:r>
            <a:r>
              <a:rPr lang="zh-CN" altLang="en-US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lang="zh-CN" altLang="en-US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苹 果        西瓜         橘子       香  蕉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245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6FFFA">
                  <a:alpha val="100000"/>
                </a:srgbClr>
              </a:clrFrom>
              <a:clrTo>
                <a:srgbClr val="F6FF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3284220"/>
            <a:ext cx="1425575" cy="95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9550" y="3395980"/>
            <a:ext cx="1268095" cy="840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25750" y="568325"/>
            <a:ext cx="6271895" cy="1753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 买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要 什么？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买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要   ……，   再  买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要  ……。</a:t>
            </a:r>
            <a:r>
              <a:rPr lang="zh-CN" alt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8" name="组合 1"/>
          <p:cNvGrpSpPr/>
          <p:nvPr/>
        </p:nvGrpSpPr>
        <p:grpSpPr>
          <a:xfrm>
            <a:off x="-194310" y="394335"/>
            <a:ext cx="2216150" cy="1473200"/>
            <a:chOff x="-369505" y="0"/>
            <a:chExt cx="2268244" cy="1828800"/>
          </a:xfrm>
        </p:grpSpPr>
        <p:sp>
          <p:nvSpPr>
            <p:cNvPr id="9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326505" y="4997450"/>
            <a:ext cx="1433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tangerine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内容占位符 2"/>
          <p:cNvSpPr>
            <a:spLocks noGrp="1"/>
          </p:cNvSpPr>
          <p:nvPr>
            <p:ph idx="1"/>
          </p:nvPr>
        </p:nvSpPr>
        <p:spPr>
          <a:xfrm>
            <a:off x="1036955" y="1049655"/>
            <a:ext cx="10118090" cy="520255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 丁： </a:t>
            </a:r>
            <a:r>
              <a:rPr lang="zh-CN" altLang="en-US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 问，   香 蕉  多少钱  一 斤？ </a:t>
            </a:r>
            <a:endParaRPr lang="zh-CN" altLang="en-US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一块八 一斤。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马丁：   </a:t>
            </a:r>
            <a:r>
              <a:rPr lang="zh-CN" altLang="en-US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苹 果 呢？ </a:t>
            </a:r>
            <a:endParaRPr lang="zh-CN" altLang="en-US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 </a:t>
            </a:r>
            <a:r>
              <a:rPr lang="zh-CN" altLang="en-US" sz="24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 块五 一斤。  您 买 多 少？</a:t>
            </a:r>
            <a:r>
              <a:rPr lang="zh-CN" altLang="en-US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马丁：  </a:t>
            </a:r>
            <a:r>
              <a:rPr lang="zh-CN" altLang="en-US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 买  四斤  香蕉，   再 买 三斤 苹果。  一 共 多少钱？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 </a:t>
            </a:r>
            <a:r>
              <a:rPr lang="zh-CN" altLang="en-US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 共 十七块七（毛 ）。 </a:t>
            </a:r>
            <a:endParaRPr lang="zh-CN" altLang="en-US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0"/>
            <a:ext cx="1934210" cy="8534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课文三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Text three</a:t>
            </a:r>
            <a:endParaRPr lang="en-US" altLang="zh-CN" sz="2400">
              <a:solidFill>
                <a:schemeClr val="tx1"/>
              </a:solidFill>
            </a:endParaRPr>
          </a:p>
        </p:txBody>
      </p:sp>
      <p:pic>
        <p:nvPicPr>
          <p:cNvPr id="4" name="6-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75060" y="55435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内容占位符 2"/>
          <p:cNvSpPr>
            <a:spLocks noGrp="1"/>
          </p:cNvSpPr>
          <p:nvPr>
            <p:ph idx="1"/>
          </p:nvPr>
        </p:nvSpPr>
        <p:spPr>
          <a:xfrm>
            <a:off x="3831590" y="765810"/>
            <a:ext cx="5102860" cy="555752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 duōshaoqián yìjīn？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香   蕉   多 少  钱  一斤？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pínɡɡuǒ duōshaoqián yìjīn？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 苹 果   多 少 钱   一斤？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mǎdīnɡ mǎi jǐjīn xiānɡjiāo？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 马 丁  买  几斤    香 蕉？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mǎdīnɡ mǎi jǐjīn pínɡɡuǒ？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马 丁  买  几斤  苹 果？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yíɡònɡ duōshǎoqián？ </a:t>
            </a:r>
            <a:endParaRPr kumimoji="0" lang="en-US" altLang="zh-CN" sz="222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一 共   多 少 钱？ </a:t>
            </a:r>
            <a:endParaRPr lang="en-US" altLang="zh-CN" sz="222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-15875"/>
            <a:ext cx="2056765" cy="914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问题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Question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内容占位符 2"/>
          <p:cNvSpPr>
            <a:spLocks noGrp="1"/>
          </p:cNvSpPr>
          <p:nvPr>
            <p:ph idx="1"/>
          </p:nvPr>
        </p:nvSpPr>
        <p:spPr>
          <a:xfrm>
            <a:off x="1036955" y="1049655"/>
            <a:ext cx="10118090" cy="456628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ǐnɡwèn，xiānɡjiāo duōsh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oqián yìjīn？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 丁： 请  问，   香 蕉    多 少 钱   一 斤？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</a:t>
            </a:r>
            <a:r>
              <a:rPr lang="en-US" altLang="zh-CN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íkuàibā yìjīn。 </a:t>
            </a:r>
            <a:endParaRPr lang="zh-CN" altLang="en-US" sz="2000"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 一块  八 一斤。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ínɡɡuǒ ne？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马丁：   苹 果  呢？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</a:t>
            </a:r>
            <a:r>
              <a:rPr lang="en-US" altLang="zh-CN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ānkuàiwǔ yìjīn。</a:t>
            </a:r>
            <a:r>
              <a:rPr lang="en-US" altLang="zh-CN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ín mǎi duōshǎo？ </a:t>
            </a:r>
            <a:endParaRPr lang="zh-CN" altLang="en-US" sz="2000"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 三 块 五  一斤。  您  买  多 少？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mǎdīnɡ：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ǒ mǎi sìjīn xiānɡjiāo，zài mǎi sānjīn pínɡɡuǒ。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íɡònɡ duōsh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oqián？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马丁：  我 买  四斤   香  蕉，   再 买   三 斤  苹 果。  一 共   多 少  钱？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yínɡyèyuán： </a:t>
            </a:r>
            <a:r>
              <a:rPr lang="en-US" altLang="zh-CN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íɡònɡ shíq</a:t>
            </a:r>
            <a:r>
              <a:rPr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ī</a:t>
            </a: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kuài qī（máo）。 </a:t>
            </a:r>
            <a:endParaRPr lang="zh-CN" altLang="en-US" sz="2000"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000"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营  业 员： 一 共   十 七 块  七（毛 ）。 </a:t>
            </a:r>
            <a:endParaRPr lang="zh-CN" altLang="en-US" sz="2000"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0"/>
            <a:ext cx="1934210" cy="8534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</a:rPr>
              <a:t>课文三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en-US" altLang="zh-CN" sz="2400">
                <a:solidFill>
                  <a:schemeClr val="tx1"/>
                </a:solidFill>
              </a:rPr>
              <a:t>Text three</a:t>
            </a:r>
            <a:endParaRPr lang="en-US" altLang="zh-CN" sz="2400">
              <a:solidFill>
                <a:schemeClr val="tx1"/>
              </a:solidFill>
            </a:endParaRPr>
          </a:p>
        </p:txBody>
      </p:sp>
      <p:pic>
        <p:nvPicPr>
          <p:cNvPr id="4" name="6-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75060" y="55435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3646170" y="1621790"/>
            <a:ext cx="5434965" cy="452501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……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多少钱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 measure word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zh-CN" sz="1900" i="0" u="none" strike="noStrike" kern="1200" cap="none" spc="0" normalizeH="0" baseline="0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eg</a:t>
            </a:r>
            <a:r>
              <a:rPr kumimoji="0" sz="1900" i="0" u="none" strike="noStrike" kern="1200" cap="none" spc="0" normalizeH="0" baseline="0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duōshaoqián yìjīn？ </a:t>
            </a:r>
            <a:endParaRPr kumimoji="0" lang="en-US" altLang="zh-CN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香  蕉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多 少 钱   一斤？</a:t>
            </a:r>
            <a:endParaRPr lang="en-US" altLang="zh-CN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en-US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measure word +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 </a:t>
            </a: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多少钱？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eg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yìjīn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 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duōshaoqián？ </a:t>
            </a:r>
            <a:endParaRPr kumimoji="0" lang="en-US" altLang="zh-CN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一斤   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香  蕉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多 少 钱？</a:t>
            </a:r>
            <a:endParaRPr lang="en-US" altLang="zh-CN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zh-CN" altLang="en-US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60000"/>
              </a:lnSpc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en-US" altLang="zh-CN"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zěnmemài</a:t>
            </a:r>
            <a:r>
              <a:rPr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r>
              <a:rPr lang="en-US" altLang="zh-CN"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19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60000"/>
              </a:lnSpc>
            </a:pPr>
            <a:r>
              <a:rPr lang="en-US" altLang="zh-CN"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…… + </a:t>
            </a:r>
            <a:r>
              <a:rPr sz="19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怎么卖？</a:t>
            </a:r>
            <a:r>
              <a:rPr sz="19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sz="19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eg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xiānɡjiāo 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zěnmemài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kumimoji="0" lang="en-US" altLang="zh-CN" sz="19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香  蕉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怎 么 卖</a:t>
            </a:r>
            <a:r>
              <a:rPr lang="en-US" altLang="zh-CN"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endParaRPr lang="en-US" altLang="zh-CN" sz="19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83280" y="621665"/>
            <a:ext cx="60979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  <a:defRPr/>
            </a:pP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The ways to ask for a price while shopping</a:t>
            </a:r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177118"/>
</p:tagLst>
</file>

<file path=ppt/tags/tag234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5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6.xml><?xml version="1.0" encoding="utf-8"?>
<p:tagLst xmlns:p="http://schemas.openxmlformats.org/presentationml/2006/main">
  <p:tag name="KSO_WPP_MARK_KEY" val="d0411e94-b3fb-4d54-87dd-756dd3ba13a1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2687</Words>
  <Application>WPS 演示</Application>
  <PresentationFormat>宽屏</PresentationFormat>
  <Paragraphs>208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华文楷体</vt:lpstr>
      <vt:lpstr>Arial Unicode MS</vt:lpstr>
      <vt:lpstr>Office 主题​​</vt:lpstr>
      <vt:lpstr>    xiānɡjiāo duōshǎo qián yì jīn？  6   香  蕉   多 少   钱   一  斤？   Lesson 6 How much is half a kilogram of bananas?          　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103</cp:revision>
  <dcterms:created xsi:type="dcterms:W3CDTF">2019-08-11T11:31:00Z</dcterms:created>
  <dcterms:modified xsi:type="dcterms:W3CDTF">2024-04-16T01:35:23Z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6917CB76D2B340DC86683CB6765FD430</vt:lpwstr>
  </property>
</Properties>
</file>